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3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4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  <p:sldMasterId id="2147483704" r:id="rId3"/>
    <p:sldMasterId id="2147483723" r:id="rId4"/>
    <p:sldMasterId id="2147483756" r:id="rId5"/>
  </p:sldMasterIdLst>
  <p:notesMasterIdLst>
    <p:notesMasterId r:id="rId36"/>
  </p:notesMasterIdLst>
  <p:sldIdLst>
    <p:sldId id="256" r:id="rId6"/>
    <p:sldId id="257" r:id="rId7"/>
    <p:sldId id="268" r:id="rId8"/>
    <p:sldId id="316" r:id="rId9"/>
    <p:sldId id="260" r:id="rId10"/>
    <p:sldId id="342" r:id="rId11"/>
    <p:sldId id="343" r:id="rId12"/>
    <p:sldId id="344" r:id="rId13"/>
    <p:sldId id="258" r:id="rId14"/>
    <p:sldId id="317" r:id="rId15"/>
    <p:sldId id="318" r:id="rId16"/>
    <p:sldId id="341" r:id="rId17"/>
    <p:sldId id="320" r:id="rId18"/>
    <p:sldId id="322" r:id="rId19"/>
    <p:sldId id="326" r:id="rId20"/>
    <p:sldId id="323" r:id="rId21"/>
    <p:sldId id="324" r:id="rId22"/>
    <p:sldId id="327" r:id="rId23"/>
    <p:sldId id="328" r:id="rId24"/>
    <p:sldId id="329" r:id="rId25"/>
    <p:sldId id="325" r:id="rId26"/>
    <p:sldId id="319" r:id="rId27"/>
    <p:sldId id="265" r:id="rId28"/>
    <p:sldId id="274" r:id="rId29"/>
    <p:sldId id="321" r:id="rId30"/>
    <p:sldId id="269" r:id="rId31"/>
    <p:sldId id="302" r:id="rId32"/>
    <p:sldId id="345" r:id="rId33"/>
    <p:sldId id="340" r:id="rId34"/>
    <p:sldId id="25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93" autoAdjust="0"/>
    <p:restoredTop sz="78480" autoAdjust="0"/>
  </p:normalViewPr>
  <p:slideViewPr>
    <p:cSldViewPr snapToGrid="0">
      <p:cViewPr varScale="1">
        <p:scale>
          <a:sx n="90" d="100"/>
          <a:sy n="90" d="100"/>
        </p:scale>
        <p:origin x="110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FDDD3-E983-450B-BE4D-24F388302B30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8C3E9-E934-4C79-B316-F2B87D7F7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827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pruspose</a:t>
            </a:r>
            <a:r>
              <a:rPr lang="en-US" dirty="0"/>
              <a:t> of this session is to give a quick introduction to unit test, as well as how it is applied in DCAF.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8C3E9-E934-4C79-B316-F2B87D7F77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392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of you may not</a:t>
            </a:r>
            <a:r>
              <a:rPr lang="en-US" baseline="0" dirty="0"/>
              <a:t> be sold, so I offer you this</a:t>
            </a:r>
            <a:r>
              <a:rPr lang="en-US" dirty="0"/>
              <a:t> handy flow chart to determine if your</a:t>
            </a:r>
            <a:r>
              <a:rPr lang="en-US" baseline="0" dirty="0"/>
              <a:t> project can benefit from source code control.</a:t>
            </a:r>
          </a:p>
          <a:p>
            <a:endParaRPr lang="en-US" baseline="0" dirty="0"/>
          </a:p>
          <a:p>
            <a:r>
              <a:rPr lang="en-US" baseline="0" dirty="0"/>
              <a:t>We’ve all been there at some point, “branching” our code and saving copies by renaming zip files; we’ve all experienced the frustration and potential for accidently modifying the wrong files when using this method. Overall, we should all recognize that it’s very very </a:t>
            </a:r>
            <a:r>
              <a:rPr lang="en-US" b="1" baseline="0" dirty="0"/>
              <a:t>bad. </a:t>
            </a:r>
            <a:endParaRPr lang="en-US" baseline="0" dirty="0"/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more details on source code control in LabVIEW,</a:t>
            </a:r>
            <a:r>
              <a:rPr lang="en-US" baseline="0" dirty="0"/>
              <a:t> please see Eli Kerry’s Software Engineering Technical Manual and Exercises for LabVIEW: https://decibel.ni.com/content/docs/DOC-10122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311E9-6B59-475B-9DF3-0DD86DF211D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380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http://www.ni.com/white-paper/8082/en/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8C3E9-E934-4C79-B316-F2B87D7F779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15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Templates already include some unit test that you can modify we are going to cover some of the most common ones as well as explain what we are doing 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8C3E9-E934-4C79-B316-F2B87D7F77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462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8C3E9-E934-4C79-B316-F2B87D7F779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677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https://www.youtube.com/watch?v=e2Poh0bzcwk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8C3E9-E934-4C79-B316-F2B87D7F779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625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4353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706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0419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2956674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957717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7232340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624146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7125602" y="6405933"/>
            <a:ext cx="2216460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851327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2956674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117697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Product Focused with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231911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74848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08832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px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576746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hite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8427393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3767259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3248050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L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432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9220528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799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Product Focused with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0453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91781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7299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0125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Image Top_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9319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1259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0315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932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376417"/>
            <a:ext cx="1188720" cy="288036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765792" y="6400800"/>
            <a:ext cx="1828800" cy="243840"/>
          </a:xfrm>
        </p:spPr>
        <p:txBody>
          <a:bodyPr anchor="ctr"/>
          <a:lstStyle>
            <a:lvl1pPr marL="0" indent="0" algn="r">
              <a:buFontTx/>
              <a:buNone/>
              <a:defRPr sz="146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ni.com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" name="Content Placeholder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376417"/>
            <a:ext cx="1188720" cy="2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967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18950256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indent="0" algn="ctr">
              <a:spcAft>
                <a:spcPts val="800"/>
              </a:spcAft>
              <a:buNone/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80373"/>
            <a:ext cx="1188720" cy="288036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781203" y="6400800"/>
            <a:ext cx="1825580" cy="243840"/>
          </a:xfrm>
        </p:spPr>
        <p:txBody>
          <a:bodyPr vert="horz" lIns="0" tIns="45720" rIns="0" bIns="45720" rtlCol="0" anchor="ctr"/>
          <a:lstStyle>
            <a:lvl1pPr marL="1219170" marR="0" indent="-121917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 lang="en-US" sz="1600" dirty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 algn="r" defTabSz="609550"/>
            <a:r>
              <a:rPr lang="en-US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744020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9E0C6-4040-428A-B9D1-B13AE5193222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8C167-E88A-4007-81BC-4657AE0E7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9057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376417"/>
            <a:ext cx="1188720" cy="288036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765792" y="6400800"/>
            <a:ext cx="1828800" cy="243840"/>
          </a:xfrm>
        </p:spPr>
        <p:txBody>
          <a:bodyPr anchor="ctr"/>
          <a:lstStyle>
            <a:lvl1pPr marL="0" indent="0" algn="r">
              <a:buFontTx/>
              <a:buNone/>
              <a:defRPr sz="146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9138125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7319" y="6330951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5461444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F3749-1BF4-4E65-A97B-78716AE05A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762909-C6DC-4DE0-AD94-56F2026404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0CBA6-270F-4A4C-B033-E6E478700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9E0C6-4040-428A-B9D1-B13AE5193222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B2F0D-22F3-4CFD-8319-DA0B41F4A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CC8FF-B79C-4E39-8FB1-D8601FDE5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8C167-E88A-4007-81BC-4657AE0E7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270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  <p:sp>
        <p:nvSpPr>
          <p:cNvPr id="4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931690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965747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Title Slide w/o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636221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926068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63547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878040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itle Slide w/o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678545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1 Heading w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366520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75360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345853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2 Line Heading with Subhead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33542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46615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9583345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fidential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5420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with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10134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3828645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96087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7232340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342395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with Full Image L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7232340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945631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NI Product Focused with Image R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3828645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426311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NI Product Focused with Image L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7232340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908553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91781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7299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261540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Image Top_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697649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745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9241291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447677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850008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  <p:sp>
        <p:nvSpPr>
          <p:cNvPr id="5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664321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  <p:sp>
        <p:nvSpPr>
          <p:cNvPr id="12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30196877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Title Slide w/o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  <p:sp>
        <p:nvSpPr>
          <p:cNvPr id="10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6073194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236309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63547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571738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1 Heading w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366520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75360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128132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2 Line Heading with Subhead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33542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46615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3170971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63547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077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ustomer Confidential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2722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with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10134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3363852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991110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6767545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9851468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with Full Image L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6900844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877551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NI Product Focused with Image R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3363851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06089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NI Product Focused with Image L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6767545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8603474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91781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7299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9" name="Footer Placeholder 3"/>
          <p:cNvSpPr txBox="1">
            <a:spLocks/>
          </p:cNvSpPr>
          <p:nvPr/>
        </p:nvSpPr>
        <p:spPr>
          <a:xfrm>
            <a:off x="4763012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9976583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Image Top_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9" name="Footer Placeholder 3"/>
          <p:cNvSpPr txBox="1">
            <a:spLocks/>
          </p:cNvSpPr>
          <p:nvPr/>
        </p:nvSpPr>
        <p:spPr>
          <a:xfrm>
            <a:off x="4763012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1019417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12" name="Footer Placeholder 3"/>
          <p:cNvSpPr txBox="1">
            <a:spLocks/>
          </p:cNvSpPr>
          <p:nvPr/>
        </p:nvSpPr>
        <p:spPr>
          <a:xfrm>
            <a:off x="4763012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3856326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10" name="Footer Placeholder 3"/>
          <p:cNvSpPr txBox="1">
            <a:spLocks/>
          </p:cNvSpPr>
          <p:nvPr/>
        </p:nvSpPr>
        <p:spPr>
          <a:xfrm>
            <a:off x="4763012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461428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366520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75360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902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10" name="Footer Placeholder 3"/>
          <p:cNvSpPr txBox="1">
            <a:spLocks/>
          </p:cNvSpPr>
          <p:nvPr/>
        </p:nvSpPr>
        <p:spPr>
          <a:xfrm>
            <a:off x="4763012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>
                <a:solidFill>
                  <a:schemeClr val="accent2"/>
                </a:solidFill>
              </a:rPr>
              <a:t>NI CUSTOMER CONFIDENTIAL</a:t>
            </a:r>
            <a:endParaRPr lang="en-US" sz="1333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9890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873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19"/>
            <a:ext cx="12224985" cy="687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4147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89647"/>
            <a:ext cx="12192000" cy="5741309"/>
          </a:xfrm>
          <a:prstGeom prst="rect">
            <a:avLst/>
          </a:prstGeom>
          <a:solidFill>
            <a:srgbClr val="27A2DA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2301835" y="979225"/>
            <a:ext cx="7681469" cy="5633804"/>
            <a:chOff x="1100447" y="0"/>
            <a:chExt cx="7012960" cy="5143500"/>
          </a:xfrm>
        </p:grpSpPr>
        <p:grpSp>
          <p:nvGrpSpPr>
            <p:cNvPr id="10" name="Group 9"/>
            <p:cNvGrpSpPr/>
            <p:nvPr userDrawn="1"/>
          </p:nvGrpSpPr>
          <p:grpSpPr>
            <a:xfrm>
              <a:off x="1100447" y="0"/>
              <a:ext cx="2345635" cy="5143500"/>
              <a:chOff x="2146852" y="-10945"/>
              <a:chExt cx="2345635" cy="5143500"/>
            </a:xfrm>
          </p:grpSpPr>
          <p:pic>
            <p:nvPicPr>
              <p:cNvPr id="2" name="Picture 1"/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65" r="51391"/>
              <a:stretch/>
            </p:blipFill>
            <p:spPr>
              <a:xfrm>
                <a:off x="2146852" y="-10945"/>
                <a:ext cx="2345635" cy="5143500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9473" y="1197375"/>
                <a:ext cx="1842906" cy="3271158"/>
              </a:xfrm>
              <a:prstGeom prst="roundRect">
                <a:avLst>
                  <a:gd name="adj" fmla="val 167"/>
                </a:avLst>
              </a:prstGeom>
            </p:spPr>
          </p:pic>
        </p:grpSp>
        <p:grpSp>
          <p:nvGrpSpPr>
            <p:cNvPr id="11" name="Group 10"/>
            <p:cNvGrpSpPr/>
            <p:nvPr userDrawn="1"/>
          </p:nvGrpSpPr>
          <p:grpSpPr>
            <a:xfrm>
              <a:off x="3446082" y="0"/>
              <a:ext cx="2345635" cy="5143500"/>
              <a:chOff x="3710608" y="0"/>
              <a:chExt cx="2345635" cy="5143500"/>
            </a:xfrm>
          </p:grpSpPr>
          <p:pic>
            <p:nvPicPr>
              <p:cNvPr id="8" name="Picture 7"/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65" r="51391"/>
              <a:stretch/>
            </p:blipFill>
            <p:spPr>
              <a:xfrm>
                <a:off x="3710608" y="0"/>
                <a:ext cx="2345635" cy="5143500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9582" y="1197375"/>
                <a:ext cx="1859563" cy="3300725"/>
              </a:xfrm>
              <a:prstGeom prst="roundRect">
                <a:avLst>
                  <a:gd name="adj" fmla="val 167"/>
                </a:avLst>
              </a:prstGeom>
            </p:spPr>
          </p:pic>
        </p:grpSp>
        <p:grpSp>
          <p:nvGrpSpPr>
            <p:cNvPr id="12" name="Group 11"/>
            <p:cNvGrpSpPr/>
            <p:nvPr userDrawn="1"/>
          </p:nvGrpSpPr>
          <p:grpSpPr>
            <a:xfrm>
              <a:off x="5767772" y="0"/>
              <a:ext cx="2345635" cy="5143500"/>
              <a:chOff x="3710608" y="0"/>
              <a:chExt cx="2345635" cy="5143500"/>
            </a:xfrm>
          </p:grpSpPr>
          <p:pic>
            <p:nvPicPr>
              <p:cNvPr id="13" name="Picture 12"/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65" r="51391"/>
              <a:stretch/>
            </p:blipFill>
            <p:spPr>
              <a:xfrm>
                <a:off x="3710608" y="0"/>
                <a:ext cx="2345635" cy="514350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4145" y="1197376"/>
                <a:ext cx="1864999" cy="3310375"/>
              </a:xfrm>
              <a:prstGeom prst="roundRect">
                <a:avLst>
                  <a:gd name="adj" fmla="val 167"/>
                </a:avLst>
              </a:prstGeom>
            </p:spPr>
          </p:pic>
        </p:grpSp>
      </p:grpSp>
      <p:sp>
        <p:nvSpPr>
          <p:cNvPr id="16" name="Rectangle 15"/>
          <p:cNvSpPr/>
          <p:nvPr/>
        </p:nvSpPr>
        <p:spPr>
          <a:xfrm>
            <a:off x="0" y="5450563"/>
            <a:ext cx="12192000" cy="1407437"/>
          </a:xfrm>
          <a:prstGeom prst="rect">
            <a:avLst/>
          </a:prstGeom>
          <a:solidFill>
            <a:srgbClr val="064EA4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1153377" y="198399"/>
            <a:ext cx="10004612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</a:rPr>
              <a:t>Download and Login to the NIWeek Mobile App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431994" y="868705"/>
            <a:ext cx="2250369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600" b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VIEW </a:t>
            </a:r>
            <a:br>
              <a:rPr lang="en-US" sz="1600" b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600" b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WEEKLY SCHEDULE</a:t>
            </a:r>
            <a:endParaRPr lang="en-US" sz="1467" dirty="0"/>
          </a:p>
        </p:txBody>
      </p:sp>
      <p:sp>
        <p:nvSpPr>
          <p:cNvPr id="25" name="TextBox 24"/>
          <p:cNvSpPr txBox="1"/>
          <p:nvPr/>
        </p:nvSpPr>
        <p:spPr>
          <a:xfrm>
            <a:off x="5050562" y="868705"/>
            <a:ext cx="2250369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lvl="0" algn="ctr"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600" dirty="0"/>
              <a:t>FIND </a:t>
            </a:r>
            <a:br>
              <a:rPr lang="en-US" sz="1600" dirty="0"/>
            </a:br>
            <a:r>
              <a:rPr lang="en-US" sz="1600" dirty="0"/>
              <a:t>YOUR SESSION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534372" y="868705"/>
            <a:ext cx="2250369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lvl="0" algn="ctr"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600" dirty="0"/>
              <a:t>BUILD </a:t>
            </a:r>
            <a:br>
              <a:rPr lang="en-US" sz="1600" dirty="0"/>
            </a:br>
            <a:r>
              <a:rPr lang="en-US" sz="1600" dirty="0"/>
              <a:t>YOUR SCHEDULE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53377" y="5916707"/>
            <a:ext cx="10004612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</a:rPr>
              <a:t>More Information </a:t>
            </a:r>
            <a:r>
              <a:rPr lang="en-US" sz="32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at ni.com/niweek</a:t>
            </a:r>
          </a:p>
        </p:txBody>
      </p:sp>
    </p:spTree>
    <p:extLst>
      <p:ext uri="{BB962C8B-B14F-4D97-AF65-F5344CB8AC3E}">
        <p14:creationId xmlns:p14="http://schemas.microsoft.com/office/powerpoint/2010/main" val="286476785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flipV="1">
            <a:off x="0" y="-38810"/>
            <a:ext cx="12192000" cy="5910443"/>
          </a:xfrm>
          <a:prstGeom prst="rect">
            <a:avLst/>
          </a:prstGeom>
          <a:solidFill>
            <a:srgbClr val="0A6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824336" y="1794748"/>
            <a:ext cx="2243328" cy="2243328"/>
          </a:xfrm>
          <a:prstGeom prst="ellipse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3551768" y="2437843"/>
            <a:ext cx="8034867" cy="414528"/>
          </a:xfrm>
        </p:spPr>
        <p:txBody>
          <a:bodyPr anchor="ctr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1219170" marR="0" lvl="0" indent="-121917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/>
            </a:pPr>
            <a:r>
              <a:rPr lang="en-US"/>
              <a:t>Speaker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3551768" y="2852710"/>
            <a:ext cx="8034867" cy="413628"/>
          </a:xfrm>
        </p:spPr>
        <p:txBody>
          <a:bodyPr anchor="ctr"/>
          <a:lstStyle>
            <a:lvl1pPr marL="0" indent="0" algn="l">
              <a:buFontTx/>
              <a:buNone/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9765792" y="6400800"/>
            <a:ext cx="1828800" cy="243840"/>
          </a:xfrm>
        </p:spPr>
        <p:txBody>
          <a:bodyPr vert="horz" lIns="0" tIns="45720" rIns="0" bIns="45720" rtlCol="0" anchor="ctr"/>
          <a:lstStyle>
            <a:lvl1pPr marL="0" marR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lang="en-US" sz="1467" dirty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5155821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flipV="1">
            <a:off x="0" y="-38810"/>
            <a:ext cx="12192000" cy="5910443"/>
          </a:xfrm>
          <a:prstGeom prst="rect">
            <a:avLst/>
          </a:prstGeom>
          <a:solidFill>
            <a:srgbClr val="0A6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824336" y="404099"/>
            <a:ext cx="2243328" cy="2243328"/>
          </a:xfrm>
          <a:prstGeom prst="ellipse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3551768" y="1047193"/>
            <a:ext cx="8034867" cy="414528"/>
          </a:xfrm>
        </p:spPr>
        <p:txBody>
          <a:bodyPr anchor="ctr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1219170" marR="0" lvl="0" indent="-121917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/>
            </a:pPr>
            <a:r>
              <a:rPr lang="en-US"/>
              <a:t>Speaker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3551768" y="1462061"/>
            <a:ext cx="8034867" cy="413628"/>
          </a:xfrm>
        </p:spPr>
        <p:txBody>
          <a:bodyPr anchor="ctr"/>
          <a:lstStyle>
            <a:lvl1pPr marL="0" indent="0" algn="l">
              <a:buFontTx/>
              <a:buNone/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824336" y="3180200"/>
            <a:ext cx="2243328" cy="2243328"/>
          </a:xfrm>
          <a:prstGeom prst="ellipse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20" hasCustomPrompt="1"/>
          </p:nvPr>
        </p:nvSpPr>
        <p:spPr>
          <a:xfrm>
            <a:off x="3551768" y="3823295"/>
            <a:ext cx="8034867" cy="414528"/>
          </a:xfrm>
        </p:spPr>
        <p:txBody>
          <a:bodyPr anchor="ctr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1219170" marR="0" lvl="0" indent="-121917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/>
            </a:pPr>
            <a:r>
              <a:rPr lang="en-US"/>
              <a:t>Speaker</a:t>
            </a:r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21" hasCustomPrompt="1"/>
          </p:nvPr>
        </p:nvSpPr>
        <p:spPr>
          <a:xfrm>
            <a:off x="3551768" y="4238162"/>
            <a:ext cx="8034867" cy="413628"/>
          </a:xfrm>
        </p:spPr>
        <p:txBody>
          <a:bodyPr anchor="ctr"/>
          <a:lstStyle>
            <a:lvl1pPr marL="0" indent="0" algn="l">
              <a:buFontTx/>
              <a:buNone/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9765792" y="6400800"/>
            <a:ext cx="1828800" cy="243840"/>
          </a:xfrm>
        </p:spPr>
        <p:txBody>
          <a:bodyPr vert="horz" lIns="0" tIns="45720" rIns="0" bIns="45720" rtlCol="0" anchor="ctr"/>
          <a:lstStyle>
            <a:lvl1pPr marL="0" marR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lang="en-US" sz="1467" dirty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762185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495552"/>
            <a:ext cx="12203992" cy="43624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US" sz="2400" dirty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609601" y="2806059"/>
            <a:ext cx="10972799" cy="1879647"/>
          </a:xfrm>
        </p:spPr>
        <p:txBody>
          <a:bodyPr vert="horz" lIns="0" tIns="45717" rIns="0" bIns="45717" rtlCol="0" anchor="b">
            <a:noAutofit/>
          </a:bodyPr>
          <a:lstStyle>
            <a:lvl1pPr algn="ctr">
              <a:buFontTx/>
              <a:buNone/>
              <a:defRPr lang="en-US" sz="3733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601" y="4685705"/>
            <a:ext cx="10972799" cy="771275"/>
          </a:xfrm>
        </p:spPr>
        <p:txBody>
          <a:bodyPr vert="horz" lIns="0" tIns="45717" rIns="0" bIns="45717" rtlCol="0">
            <a:noAutofit/>
          </a:bodyPr>
          <a:lstStyle>
            <a:lvl1pPr marL="0" indent="0" algn="ctr">
              <a:buFontTx/>
              <a:buNone/>
              <a:defRPr lang="en-US" sz="2133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3988115" y="344808"/>
            <a:ext cx="1829251" cy="1828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866701"/>
            <a:ext cx="3088216" cy="68503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  <a:p>
            <a:pPr lvl="0"/>
            <a:r>
              <a:rPr lang="en-US" dirty="0"/>
              <a:t>Title</a:t>
            </a:r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376417"/>
            <a:ext cx="1188720" cy="288036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765792" y="6400800"/>
            <a:ext cx="1828800" cy="243840"/>
          </a:xfrm>
        </p:spPr>
        <p:txBody>
          <a:bodyPr anchor="ctr"/>
          <a:lstStyle>
            <a:lvl1pPr marL="0" marR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467">
                <a:solidFill>
                  <a:schemeClr val="bg1"/>
                </a:solidFill>
              </a:defRPr>
            </a:lvl1pPr>
          </a:lstStyle>
          <a:p>
            <a:pPr marL="0" marR="0" lvl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8589448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75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78813121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out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99949879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8691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2 Line Heading w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33542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46615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659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38158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089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592425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99993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186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_2 Line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65278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38157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9162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89414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004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1686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214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884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I Product Focused with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3672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74848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08832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px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459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xternal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2621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White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94085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3134770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3605152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6716163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426218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7778" y="1121384"/>
            <a:ext cx="10887473" cy="4949008"/>
          </a:xfrm>
        </p:spPr>
        <p:txBody>
          <a:bodyPr/>
          <a:lstStyle>
            <a:lvl1pPr>
              <a:defRPr b="0" i="0">
                <a:latin typeface="+mn-lt"/>
                <a:cs typeface="Univers LT Std 45 Light"/>
              </a:defRPr>
            </a:lvl1pPr>
            <a:lvl2pPr>
              <a:defRPr b="0" i="0">
                <a:latin typeface="+mn-lt"/>
                <a:cs typeface="Univers LT Std 45 Light"/>
              </a:defRPr>
            </a:lvl2pPr>
            <a:lvl3pPr>
              <a:defRPr b="0" i="0">
                <a:latin typeface="+mn-lt"/>
                <a:cs typeface="Univers LT Std 45 Light"/>
              </a:defRPr>
            </a:lvl3pPr>
            <a:lvl4pPr>
              <a:defRPr sz="1867" b="0" i="0">
                <a:latin typeface="+mn-lt"/>
                <a:cs typeface="Univers LT Std 45 Light"/>
              </a:defRPr>
            </a:lvl4pPr>
            <a:lvl5pPr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1592319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ternal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610351" y="2742683"/>
            <a:ext cx="3600451" cy="814711"/>
          </a:xfrm>
          <a:prstGeom prst="rect">
            <a:avLst/>
          </a:prstGeom>
        </p:spPr>
        <p:txBody>
          <a:bodyPr vert="horz" lIns="0" tIns="60956" rIns="0" bIns="60956" rtlCol="0" anchor="ctr">
            <a:noAutofit/>
          </a:bodyPr>
          <a:lstStyle>
            <a:lvl1pPr algn="l" defTabSz="457174" rtl="0" eaLnBrk="1" latinLnBrk="0" hangingPunct="1">
              <a:spcBef>
                <a:spcPct val="0"/>
              </a:spcBef>
              <a:buNone/>
              <a:defRPr sz="2800" b="0" i="0" kern="1200" spc="-50">
                <a:solidFill>
                  <a:schemeClr val="accent1"/>
                </a:solidFill>
                <a:latin typeface="+mn-lt"/>
                <a:ea typeface="+mj-ea"/>
                <a:cs typeface="Univers LT Std 45 Light"/>
              </a:defRPr>
            </a:lvl1pPr>
          </a:lstStyle>
          <a:p>
            <a:r>
              <a:rPr lang="en-US" sz="3733" dirty="0"/>
              <a:t>Before you go,</a:t>
            </a:r>
          </a:p>
          <a:p>
            <a:r>
              <a:rPr lang="en-US" sz="3733" dirty="0"/>
              <a:t>take the survey.</a:t>
            </a: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361951"/>
            <a:ext cx="3233291" cy="57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3996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35373" cy="687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1537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856149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Developing and Giving Your Presentation Tips</a:t>
            </a:r>
          </a:p>
        </p:txBody>
      </p:sp>
      <p:sp>
        <p:nvSpPr>
          <p:cNvPr id="7" name="Rectangle 6"/>
          <p:cNvSpPr/>
          <p:nvPr/>
        </p:nvSpPr>
        <p:spPr>
          <a:xfrm>
            <a:off x="486449" y="1200469"/>
            <a:ext cx="5511031" cy="2964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Tips for Developing</a:t>
            </a:r>
            <a:br>
              <a:rPr lang="en-US" sz="2400" dirty="0">
                <a:solidFill>
                  <a:srgbClr val="0070C0"/>
                </a:solidFill>
              </a:rPr>
            </a:br>
            <a:endParaRPr lang="en-US" sz="1067" dirty="0">
              <a:solidFill>
                <a:srgbClr val="0070C0"/>
              </a:solidFill>
            </a:endParaRPr>
          </a:p>
          <a:p>
            <a:pPr lvl="0"/>
            <a:r>
              <a:rPr lang="en-US" sz="2133" dirty="0"/>
              <a:t>Follow the “six by six rule” </a:t>
            </a:r>
            <a:br>
              <a:rPr lang="en-US" sz="2133" dirty="0"/>
            </a:br>
            <a:r>
              <a:rPr lang="en-US" sz="2133" dirty="0"/>
              <a:t>(six lines/six words per line)  </a:t>
            </a:r>
          </a:p>
          <a:p>
            <a:pPr lvl="0"/>
            <a:r>
              <a:rPr lang="en-US" sz="2133" dirty="0"/>
              <a:t>Use bullet points</a:t>
            </a:r>
          </a:p>
          <a:p>
            <a:pPr lvl="0"/>
            <a:r>
              <a:rPr lang="en-US" sz="2133" dirty="0"/>
              <a:t>Capitalize the first letter after a bullet point</a:t>
            </a:r>
          </a:p>
          <a:p>
            <a:pPr lvl="0"/>
            <a:r>
              <a:rPr lang="en-US" sz="2133" dirty="0"/>
              <a:t>Do not use end punctuation</a:t>
            </a:r>
          </a:p>
          <a:p>
            <a:pPr lvl="0"/>
            <a:r>
              <a:rPr lang="en-US" sz="2133" dirty="0"/>
              <a:t>Use active voice </a:t>
            </a:r>
          </a:p>
          <a:p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6116397" y="1200836"/>
            <a:ext cx="5468120" cy="3908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Font typeface="Wingdings" charset="2"/>
              <a:buNone/>
            </a:pPr>
            <a:r>
              <a:rPr lang="en-US" sz="2400" dirty="0">
                <a:solidFill>
                  <a:srgbClr val="0070C0"/>
                </a:solidFill>
              </a:rPr>
              <a:t>Tips for Giving Your Presentation</a:t>
            </a:r>
            <a:br>
              <a:rPr lang="en-US" sz="2400" dirty="0">
                <a:solidFill>
                  <a:srgbClr val="0070C0"/>
                </a:solidFill>
              </a:rPr>
            </a:br>
            <a:endParaRPr lang="en-US" sz="1067" dirty="0">
              <a:solidFill>
                <a:srgbClr val="0070C0"/>
              </a:solidFill>
            </a:endParaRPr>
          </a:p>
          <a:p>
            <a:r>
              <a:rPr lang="en-US" sz="2133" dirty="0"/>
              <a:t>Help your audience know you</a:t>
            </a:r>
          </a:p>
          <a:p>
            <a:r>
              <a:rPr lang="en-US" sz="2133" dirty="0"/>
              <a:t>Know your audience</a:t>
            </a:r>
          </a:p>
          <a:p>
            <a:r>
              <a:rPr lang="en-US" sz="2133" dirty="0"/>
              <a:t>Know the story</a:t>
            </a:r>
          </a:p>
          <a:p>
            <a:r>
              <a:rPr lang="en-US" sz="2133" dirty="0"/>
              <a:t>Know your story</a:t>
            </a:r>
          </a:p>
          <a:p>
            <a:r>
              <a:rPr lang="en-US" sz="2133" dirty="0"/>
              <a:t>Know your #1 goal</a:t>
            </a:r>
          </a:p>
          <a:p>
            <a:r>
              <a:rPr lang="en-US" sz="2133" dirty="0"/>
              <a:t>Know what you don’t know</a:t>
            </a:r>
          </a:p>
          <a:p>
            <a:r>
              <a:rPr lang="en-US" sz="2133" dirty="0"/>
              <a:t>Know when to tell or show</a:t>
            </a:r>
          </a:p>
          <a:p>
            <a:r>
              <a:rPr lang="en-US" sz="2133" dirty="0"/>
              <a:t>Simple is better</a:t>
            </a:r>
          </a:p>
          <a:p>
            <a:r>
              <a:rPr lang="en-US" sz="2133" dirty="0"/>
              <a:t>Know your timing</a:t>
            </a:r>
          </a:p>
          <a:p>
            <a:r>
              <a:rPr lang="en-US" sz="2133" dirty="0"/>
              <a:t>Suggest what the audience can do next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42205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10134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241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C3821-DB47-49D7-A186-A615F7487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68CE27-2114-4696-A6DD-6B45C53E4C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7FAE6-FDD3-41DF-A4B8-ED1DC2B43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9FEBF-240A-491C-BB8B-C2CB806F5AB6}" type="datetimeFigureOut">
              <a:rPr lang="en-US" smtClean="0"/>
              <a:t>6/27/2018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34E56-AE5C-4A62-9218-E2EA52C86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E7244-BC12-4C5A-86A1-D04A96828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4B9AD-B9A0-4B51-BC30-2ED4B72552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95177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27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782192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353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/>
              <a:t>ni.com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95459813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out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/>
              <a:t>ni.com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4593591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3337844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38158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6032203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592425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99993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992025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2 Line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65278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38157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201543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2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6.xml"/><Relationship Id="rId3" Type="http://schemas.openxmlformats.org/officeDocument/2006/relationships/slideLayout" Target="../slideLayouts/slideLayout63.xml"/><Relationship Id="rId21" Type="http://schemas.openxmlformats.org/officeDocument/2006/relationships/slideLayout" Target="../slideLayouts/slideLayout81.xml"/><Relationship Id="rId34" Type="http://schemas.openxmlformats.org/officeDocument/2006/relationships/image" Target="../media/image1.emf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29" Type="http://schemas.openxmlformats.org/officeDocument/2006/relationships/slideLayout" Target="../slideLayouts/slideLayout89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92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31" Type="http://schemas.openxmlformats.org/officeDocument/2006/relationships/slideLayout" Target="../slideLayouts/slideLayout91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9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slideLayout" Target="../slideLayouts/slideLayout105.xml"/><Relationship Id="rId18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17" Type="http://schemas.openxmlformats.org/officeDocument/2006/relationships/slideLayout" Target="../slideLayouts/slideLayout109.xml"/><Relationship Id="rId2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108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02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86637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latin typeface="+mn-lt"/>
            </a:endParaRPr>
          </a:p>
        </p:txBody>
      </p:sp>
      <p:sp>
        <p:nvSpPr>
          <p:cNvPr id="6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47397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latin typeface="+mn-lt"/>
            </a:endParaRPr>
          </a:p>
        </p:txBody>
      </p:sp>
      <p:sp>
        <p:nvSpPr>
          <p:cNvPr id="6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29884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562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  <p:sldLayoutId id="2147483741" r:id="rId18"/>
    <p:sldLayoutId id="2147483742" r:id="rId19"/>
    <p:sldLayoutId id="2147483743" r:id="rId20"/>
    <p:sldLayoutId id="2147483744" r:id="rId21"/>
    <p:sldLayoutId id="2147483745" r:id="rId22"/>
    <p:sldLayoutId id="2147483746" r:id="rId23"/>
    <p:sldLayoutId id="2147483747" r:id="rId24"/>
    <p:sldLayoutId id="2147483748" r:id="rId25"/>
    <p:sldLayoutId id="2147483749" r:id="rId26"/>
    <p:sldLayoutId id="2147483750" r:id="rId27"/>
    <p:sldLayoutId id="2147483751" r:id="rId28"/>
    <p:sldLayoutId id="2147483752" r:id="rId29"/>
    <p:sldLayoutId id="2147483753" r:id="rId30"/>
    <p:sldLayoutId id="2147483754" r:id="rId31"/>
    <p:sldLayoutId id="2147483755" r:id="rId32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>
              <a:latin typeface="+mn-lt"/>
            </a:endParaRPr>
          </a:p>
        </p:txBody>
      </p:sp>
      <p:sp>
        <p:nvSpPr>
          <p:cNvPr id="6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609362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  <p:sldLayoutId id="2147483774" r:id="rId18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abviewcraftsmen.com/blog/do-you-unit-tes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courses.cs.washington.edu/courses/cse331/11sp/lectures/slides/09-junit.ppt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FCEF0-4D80-419F-80D1-2B5438C03F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Unit Test And DCAF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19AC9B-57E3-41B1-9CB5-1346ED3C71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975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7DDE8-4E9E-4EB1-B260-2F3D44A53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we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3D2BA-A47A-4763-AD52-87C31CD14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320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20D2-1104-4FC2-BEDE-8F5F6DC63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LabVIEW Unit Test</a:t>
            </a:r>
          </a:p>
        </p:txBody>
      </p:sp>
      <p:pic>
        <p:nvPicPr>
          <p:cNvPr id="1026" name="Picture 2" descr="http://www.ni.com/cms/images/devzone/tut/FigureSU_TD.png">
            <a:extLst>
              <a:ext uri="{FF2B5EF4-FFF2-40B4-BE49-F238E27FC236}">
                <a16:creationId xmlns:a16="http://schemas.microsoft.com/office/drawing/2014/main" id="{95449A23-21DF-4F2D-B842-0FEB8421A0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428" y="2556777"/>
            <a:ext cx="5047619" cy="173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929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088E9-DAB3-4AB4-9D5D-840E8B43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Coverage </a:t>
            </a:r>
          </a:p>
        </p:txBody>
      </p:sp>
      <p:pic>
        <p:nvPicPr>
          <p:cNvPr id="2050" name="Picture 2" descr="http://www.ni.com/cms/images/devzone/tut/Figure_9_20090205174001.png">
            <a:extLst>
              <a:ext uri="{FF2B5EF4-FFF2-40B4-BE49-F238E27FC236}">
                <a16:creationId xmlns:a16="http://schemas.microsoft.com/office/drawing/2014/main" id="{57548E46-D38F-46C1-8669-D944E7818A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652" y="1224713"/>
            <a:ext cx="6101328" cy="423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191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B2F8F-90FB-4A91-8D4A-513833832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 In DCAF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012003-FA78-4318-AEC3-7E5B2E301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5367" y="980281"/>
            <a:ext cx="3124362" cy="48974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27C577-0C2B-4D99-9F4D-2C3E1B0E1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216" y="975360"/>
            <a:ext cx="3095181" cy="489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238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009C3-7E94-4D27-9ADD-3E77C690E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Serialization Test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4B897C-BD9A-4EAB-B634-B315D01C9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5367" y="975360"/>
            <a:ext cx="6266075" cy="29127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D86704-ABCB-4DF5-A113-9D170727D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414" y="3142984"/>
            <a:ext cx="4552780" cy="334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4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D5641-ABD2-413C-8539-F0413D135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D77073-892E-442C-9B01-F4D5DD6D1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1977" y="980281"/>
            <a:ext cx="5479579" cy="489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17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71B9E-35CB-4F6E-AF44-CB461A101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 Test Configuration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F31E3D-3FD6-435C-A6F7-765A564B3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50421" y="1065679"/>
            <a:ext cx="3327746" cy="48974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C4633E-14FB-44BA-A9A3-757DB8ECB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04" y="2286000"/>
            <a:ext cx="7694238" cy="350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30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0D74C-23D1-461B-A716-B8DC0E959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Test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152EA1-419A-41C8-A34B-872B035C5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838" y="1184282"/>
            <a:ext cx="10972800" cy="447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705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1AAAF-739C-4CA6-985C-50C79E19C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Link Runtime Test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8C49C0-13A4-478D-ABD4-4795D7819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769" y="3429000"/>
            <a:ext cx="7843283" cy="3279919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CE455F-A5FF-41DB-948C-247C87D39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5367" y="975360"/>
            <a:ext cx="6011075" cy="37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199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EDCAA-6BA5-4FF9-AD28-5E0F752B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Test from the Runtime test.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5275DC-BB01-4A29-9301-42E54192AF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2852" y="974725"/>
            <a:ext cx="10196771" cy="489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49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9C420-9A3F-491A-83DA-0397E1062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D1068-B5DD-4F52-A9AD-53DCA1DD8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Unit Test</a:t>
            </a:r>
          </a:p>
          <a:p>
            <a:pPr lvl="1"/>
            <a:r>
              <a:rPr lang="en-US" dirty="0"/>
              <a:t>Why do we need to unit test</a:t>
            </a:r>
          </a:p>
          <a:p>
            <a:r>
              <a:rPr lang="en-US" dirty="0"/>
              <a:t>LabVIEW Unit </a:t>
            </a:r>
            <a:r>
              <a:rPr lang="en-US"/>
              <a:t>Test Framework</a:t>
            </a:r>
            <a:endParaRPr lang="en-US" dirty="0"/>
          </a:p>
          <a:p>
            <a:r>
              <a:rPr lang="en-US" dirty="0"/>
              <a:t>How to test Classes</a:t>
            </a:r>
          </a:p>
          <a:p>
            <a:r>
              <a:rPr lang="en-US" dirty="0"/>
              <a:t>What to test in DCAF</a:t>
            </a:r>
          </a:p>
          <a:p>
            <a:r>
              <a:rPr lang="en-US" dirty="0"/>
              <a:t>Included Tests</a:t>
            </a:r>
          </a:p>
        </p:txBody>
      </p:sp>
    </p:spTree>
    <p:extLst>
      <p:ext uri="{BB962C8B-B14F-4D97-AF65-F5344CB8AC3E}">
        <p14:creationId xmlns:p14="http://schemas.microsoft.com/office/powerpoint/2010/main" val="135219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2D824-92A3-495C-B60F-303B5EDE9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20E18C-AB82-4BB8-BFC7-1498D6151B75}"/>
              </a:ext>
            </a:extLst>
          </p:cNvPr>
          <p:cNvSpPr/>
          <p:nvPr/>
        </p:nvSpPr>
        <p:spPr>
          <a:xfrm>
            <a:off x="701749" y="2828260"/>
            <a:ext cx="2073349" cy="914400"/>
          </a:xfrm>
          <a:prstGeom prst="roundRect">
            <a:avLst/>
          </a:prstGeom>
          <a:noFill/>
          <a:ln w="12700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Set Value for tags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931AFA5-0DE4-4B61-85A7-1F22975232BB}"/>
              </a:ext>
            </a:extLst>
          </p:cNvPr>
          <p:cNvSpPr/>
          <p:nvPr/>
        </p:nvSpPr>
        <p:spPr>
          <a:xfrm>
            <a:off x="3125972" y="3043144"/>
            <a:ext cx="978408" cy="484632"/>
          </a:xfrm>
          <a:prstGeom prst="rightArrow">
            <a:avLst/>
          </a:prstGeom>
          <a:noFill/>
          <a:ln w="12700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8C73A69-AEC6-4D99-819D-2BC3B9A7A890}"/>
              </a:ext>
            </a:extLst>
          </p:cNvPr>
          <p:cNvSpPr/>
          <p:nvPr/>
        </p:nvSpPr>
        <p:spPr>
          <a:xfrm>
            <a:off x="4455254" y="2828260"/>
            <a:ext cx="2073349" cy="914400"/>
          </a:xfrm>
          <a:prstGeom prst="roundRect">
            <a:avLst/>
          </a:prstGeom>
          <a:noFill/>
          <a:ln w="12700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Execute input of the module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4191DF5-0E5C-4A2E-A3C9-AE4A07998601}"/>
              </a:ext>
            </a:extLst>
          </p:cNvPr>
          <p:cNvSpPr/>
          <p:nvPr/>
        </p:nvSpPr>
        <p:spPr>
          <a:xfrm>
            <a:off x="6879477" y="3043144"/>
            <a:ext cx="978408" cy="484632"/>
          </a:xfrm>
          <a:prstGeom prst="rightArrow">
            <a:avLst/>
          </a:prstGeom>
          <a:noFill/>
          <a:ln w="12700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A754FCC-0D9B-4A52-8873-AA53695AA678}"/>
              </a:ext>
            </a:extLst>
          </p:cNvPr>
          <p:cNvSpPr/>
          <p:nvPr/>
        </p:nvSpPr>
        <p:spPr>
          <a:xfrm>
            <a:off x="8095133" y="2828260"/>
            <a:ext cx="2073349" cy="914400"/>
          </a:xfrm>
          <a:prstGeom prst="roundRect">
            <a:avLst/>
          </a:prstGeom>
          <a:noFill/>
          <a:ln w="12700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Compare values read</a:t>
            </a:r>
          </a:p>
          <a:p>
            <a:pPr algn="ctr"/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Against Expected Values</a:t>
            </a:r>
          </a:p>
        </p:txBody>
      </p:sp>
    </p:spTree>
    <p:extLst>
      <p:ext uri="{BB962C8B-B14F-4D97-AF65-F5344CB8AC3E}">
        <p14:creationId xmlns:p14="http://schemas.microsoft.com/office/powerpoint/2010/main" val="2170882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8F187-BE36-4395-9DA1-A35C06D4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Process Test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158F85-ED4C-41D0-B81B-B6D3FC0B78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7325" y="1618456"/>
            <a:ext cx="926782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888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78AB0-1CD8-4FE5-B541-63D16DF1D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Unit Test Frameworks.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E590B-D7A7-42CD-A827-827567B1B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Karaia</a:t>
            </a:r>
            <a:endParaRPr lang="en-US" dirty="0"/>
          </a:p>
          <a:p>
            <a:r>
              <a:rPr lang="en-US" dirty="0"/>
              <a:t>JKI VI tester.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18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>
            <a:extLst>
              <a:ext uri="{FF2B5EF4-FFF2-40B4-BE49-F238E27FC236}">
                <a16:creationId xmlns:a16="http://schemas.microsoft.com/office/drawing/2014/main" id="{3BB12098-1854-431C-88A1-3705F32531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Tips for testing</a:t>
            </a:r>
          </a:p>
        </p:txBody>
      </p:sp>
      <p:sp>
        <p:nvSpPr>
          <p:cNvPr id="486403" name="Rectangle 3">
            <a:extLst>
              <a:ext uri="{FF2B5EF4-FFF2-40B4-BE49-F238E27FC236}">
                <a16:creationId xmlns:a16="http://schemas.microsoft.com/office/drawing/2014/main" id="{2ABBFC42-12CF-4F53-B74F-FAAA3A36A7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0" y="1295400"/>
            <a:ext cx="9144000" cy="5562600"/>
          </a:xfrm>
        </p:spPr>
        <p:txBody>
          <a:bodyPr/>
          <a:lstStyle/>
          <a:p>
            <a:r>
              <a:rPr lang="en-US" altLang="en-US">
                <a:solidFill>
                  <a:srgbClr val="262626"/>
                </a:solidFill>
              </a:rPr>
              <a:t>You cannot test every possible input, parameter value, etc.</a:t>
            </a:r>
          </a:p>
          <a:p>
            <a:pPr lvl="1"/>
            <a:r>
              <a:rPr lang="en-US" altLang="en-US">
                <a:solidFill>
                  <a:srgbClr val="404040"/>
                </a:solidFill>
              </a:rPr>
              <a:t>So you must think of a limited set of tests likely to expose bugs.</a:t>
            </a:r>
          </a:p>
          <a:p>
            <a:pPr lvl="1"/>
            <a:endParaRPr lang="en-US" altLang="en-US" sz="1200">
              <a:solidFill>
                <a:srgbClr val="404040"/>
              </a:solidFill>
            </a:endParaRPr>
          </a:p>
          <a:p>
            <a:r>
              <a:rPr lang="en-US" altLang="en-US">
                <a:solidFill>
                  <a:srgbClr val="262626"/>
                </a:solidFill>
              </a:rPr>
              <a:t>Think about boundary cases</a:t>
            </a:r>
          </a:p>
          <a:p>
            <a:pPr lvl="1"/>
            <a:r>
              <a:rPr lang="en-US" altLang="en-US">
                <a:solidFill>
                  <a:srgbClr val="404040"/>
                </a:solidFill>
              </a:rPr>
              <a:t>positive; zero; negative numbers</a:t>
            </a:r>
          </a:p>
          <a:p>
            <a:pPr lvl="1"/>
            <a:r>
              <a:rPr lang="en-US" altLang="en-US">
                <a:solidFill>
                  <a:srgbClr val="404040"/>
                </a:solidFill>
              </a:rPr>
              <a:t>right at the edge of an array or collection's size</a:t>
            </a:r>
          </a:p>
          <a:p>
            <a:pPr lvl="1"/>
            <a:endParaRPr lang="en-US" altLang="en-US" sz="1200">
              <a:solidFill>
                <a:srgbClr val="404040"/>
              </a:solidFill>
            </a:endParaRPr>
          </a:p>
          <a:p>
            <a:r>
              <a:rPr lang="en-US" altLang="en-US">
                <a:solidFill>
                  <a:srgbClr val="262626"/>
                </a:solidFill>
              </a:rPr>
              <a:t>Think about empty cases and error cases</a:t>
            </a:r>
          </a:p>
          <a:p>
            <a:pPr lvl="1"/>
            <a:r>
              <a:rPr lang="en-US" altLang="en-US">
                <a:solidFill>
                  <a:srgbClr val="404040"/>
                </a:solidFill>
              </a:rPr>
              <a:t>0, -1, null;  an empty list or array</a:t>
            </a:r>
          </a:p>
          <a:p>
            <a:pPr lvl="1"/>
            <a:endParaRPr lang="en-US" altLang="en-US" sz="1200">
              <a:solidFill>
                <a:srgbClr val="404040"/>
              </a:solidFill>
            </a:endParaRPr>
          </a:p>
          <a:p>
            <a:r>
              <a:rPr lang="en-US" altLang="en-US">
                <a:solidFill>
                  <a:srgbClr val="262626"/>
                </a:solidFill>
              </a:rPr>
              <a:t>test behavior in combination</a:t>
            </a:r>
          </a:p>
          <a:p>
            <a:pPr lvl="1"/>
            <a:r>
              <a:rPr lang="en-US" altLang="en-US">
                <a:solidFill>
                  <a:srgbClr val="404040"/>
                </a:solidFill>
              </a:rPr>
              <a:t>maybe </a:t>
            </a:r>
            <a:r>
              <a:rPr lang="en-US" altLang="en-US">
                <a:solidFill>
                  <a:srgbClr val="404040"/>
                </a:solidFill>
                <a:latin typeface="Courier New" panose="02070309020205020404" pitchFamily="49" charset="0"/>
              </a:rPr>
              <a:t>add</a:t>
            </a:r>
            <a:r>
              <a:rPr lang="en-US" altLang="en-US">
                <a:solidFill>
                  <a:srgbClr val="404040"/>
                </a:solidFill>
              </a:rPr>
              <a:t> usually works, but fails after you call </a:t>
            </a:r>
            <a:r>
              <a:rPr lang="en-US" altLang="en-US">
                <a:solidFill>
                  <a:srgbClr val="404040"/>
                </a:solidFill>
                <a:latin typeface="Courier New" panose="02070309020205020404" pitchFamily="49" charset="0"/>
              </a:rPr>
              <a:t>remove</a:t>
            </a:r>
          </a:p>
          <a:p>
            <a:pPr lvl="1"/>
            <a:r>
              <a:rPr lang="en-US" altLang="en-US">
                <a:solidFill>
                  <a:srgbClr val="404040"/>
                </a:solidFill>
              </a:rPr>
              <a:t>make multiple calls;  maybe </a:t>
            </a:r>
            <a:r>
              <a:rPr lang="en-US" altLang="en-US">
                <a:solidFill>
                  <a:srgbClr val="404040"/>
                </a:solidFill>
                <a:latin typeface="Courier New" panose="02070309020205020404" pitchFamily="49" charset="0"/>
              </a:rPr>
              <a:t>size</a:t>
            </a:r>
            <a:r>
              <a:rPr lang="en-US" altLang="en-US">
                <a:solidFill>
                  <a:srgbClr val="404040"/>
                </a:solidFill>
              </a:rPr>
              <a:t> fails the second time only</a:t>
            </a:r>
          </a:p>
        </p:txBody>
      </p:sp>
    </p:spTree>
    <p:extLst>
      <p:ext uri="{BB962C8B-B14F-4D97-AF65-F5344CB8AC3E}">
        <p14:creationId xmlns:p14="http://schemas.microsoft.com/office/powerpoint/2010/main" val="1645155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>
            <a:extLst>
              <a:ext uri="{FF2B5EF4-FFF2-40B4-BE49-F238E27FC236}">
                <a16:creationId xmlns:a16="http://schemas.microsoft.com/office/drawing/2014/main" id="{742E3F1D-06E6-45D3-A2D6-63FF7A6F6F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Test-driven development</a:t>
            </a:r>
          </a:p>
        </p:txBody>
      </p:sp>
      <p:sp>
        <p:nvSpPr>
          <p:cNvPr id="496643" name="Rectangle 3">
            <a:extLst>
              <a:ext uri="{FF2B5EF4-FFF2-40B4-BE49-F238E27FC236}">
                <a16:creationId xmlns:a16="http://schemas.microsoft.com/office/drawing/2014/main" id="{A6392CDB-33B5-41AA-B047-B59F1D30F8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0" y="1295400"/>
            <a:ext cx="9144000" cy="5562600"/>
          </a:xfrm>
        </p:spPr>
        <p:txBody>
          <a:bodyPr/>
          <a:lstStyle/>
          <a:p>
            <a:r>
              <a:rPr lang="en-US" altLang="en-US">
                <a:solidFill>
                  <a:srgbClr val="262626"/>
                </a:solidFill>
              </a:rPr>
              <a:t>Unit tests can be written after, during, or even </a:t>
            </a:r>
            <a:r>
              <a:rPr lang="en-US" altLang="en-US" i="1">
                <a:solidFill>
                  <a:srgbClr val="262626"/>
                </a:solidFill>
              </a:rPr>
              <a:t>before</a:t>
            </a:r>
            <a:r>
              <a:rPr lang="en-US" altLang="en-US">
                <a:solidFill>
                  <a:srgbClr val="262626"/>
                </a:solidFill>
              </a:rPr>
              <a:t> coding.</a:t>
            </a:r>
          </a:p>
          <a:p>
            <a:pPr lvl="1"/>
            <a:r>
              <a:rPr lang="en-US" altLang="en-US" b="1">
                <a:solidFill>
                  <a:srgbClr val="404040"/>
                </a:solidFill>
              </a:rPr>
              <a:t>test-driven development</a:t>
            </a:r>
            <a:r>
              <a:rPr lang="en-US" altLang="en-US">
                <a:solidFill>
                  <a:srgbClr val="404040"/>
                </a:solidFill>
              </a:rPr>
              <a:t>: Write tests, </a:t>
            </a:r>
            <a:r>
              <a:rPr lang="en-US" altLang="en-US" i="1">
                <a:solidFill>
                  <a:srgbClr val="404040"/>
                </a:solidFill>
              </a:rPr>
              <a:t>then </a:t>
            </a:r>
            <a:r>
              <a:rPr lang="en-US" altLang="en-US">
                <a:solidFill>
                  <a:srgbClr val="404040"/>
                </a:solidFill>
              </a:rPr>
              <a:t>write code to pass them.</a:t>
            </a:r>
          </a:p>
          <a:p>
            <a:pPr lvl="1"/>
            <a:endParaRPr lang="en-US" altLang="en-US">
              <a:solidFill>
                <a:srgbClr val="404040"/>
              </a:solidFill>
            </a:endParaRPr>
          </a:p>
          <a:p>
            <a:r>
              <a:rPr lang="en-US" altLang="en-US">
                <a:solidFill>
                  <a:srgbClr val="262626"/>
                </a:solidFill>
              </a:rPr>
              <a:t>Imagine that we'd like to add a method </a:t>
            </a:r>
            <a:r>
              <a:rPr lang="en-US" altLang="en-US">
                <a:solidFill>
                  <a:srgbClr val="262626"/>
                </a:solidFill>
                <a:latin typeface="Courier New" panose="02070309020205020404" pitchFamily="49" charset="0"/>
              </a:rPr>
              <a:t>subtractWeeks</a:t>
            </a:r>
            <a:r>
              <a:rPr lang="en-US" altLang="en-US">
                <a:solidFill>
                  <a:srgbClr val="262626"/>
                </a:solidFill>
              </a:rPr>
              <a:t> to our </a:t>
            </a:r>
            <a:r>
              <a:rPr lang="en-US" altLang="en-US">
                <a:solidFill>
                  <a:srgbClr val="262626"/>
                </a:solidFill>
                <a:latin typeface="Courier New" panose="02070309020205020404" pitchFamily="49" charset="0"/>
              </a:rPr>
              <a:t>Date</a:t>
            </a:r>
            <a:r>
              <a:rPr lang="en-US" altLang="en-US">
                <a:solidFill>
                  <a:srgbClr val="262626"/>
                </a:solidFill>
              </a:rPr>
              <a:t> class, that shifts this </a:t>
            </a:r>
            <a:r>
              <a:rPr lang="en-US" altLang="en-US">
                <a:solidFill>
                  <a:srgbClr val="262626"/>
                </a:solidFill>
                <a:latin typeface="Courier New" panose="02070309020205020404" pitchFamily="49" charset="0"/>
              </a:rPr>
              <a:t>Date</a:t>
            </a:r>
            <a:r>
              <a:rPr lang="en-US" altLang="en-US">
                <a:solidFill>
                  <a:srgbClr val="262626"/>
                </a:solidFill>
              </a:rPr>
              <a:t> backward in time by the given number of weeks.</a:t>
            </a:r>
          </a:p>
          <a:p>
            <a:pPr lvl="1"/>
            <a:endParaRPr lang="en-US" altLang="en-US">
              <a:solidFill>
                <a:srgbClr val="404040"/>
              </a:solidFill>
            </a:endParaRPr>
          </a:p>
          <a:p>
            <a:r>
              <a:rPr lang="en-US" altLang="en-US">
                <a:solidFill>
                  <a:srgbClr val="262626"/>
                </a:solidFill>
              </a:rPr>
              <a:t>Write code to test this method </a:t>
            </a:r>
            <a:r>
              <a:rPr lang="en-US" altLang="en-US" i="1">
                <a:solidFill>
                  <a:srgbClr val="262626"/>
                </a:solidFill>
              </a:rPr>
              <a:t>before </a:t>
            </a:r>
            <a:r>
              <a:rPr lang="en-US" altLang="en-US">
                <a:solidFill>
                  <a:srgbClr val="262626"/>
                </a:solidFill>
              </a:rPr>
              <a:t>it has been written.</a:t>
            </a:r>
          </a:p>
          <a:p>
            <a:pPr lvl="1"/>
            <a:r>
              <a:rPr lang="en-US" altLang="en-US">
                <a:solidFill>
                  <a:srgbClr val="404040"/>
                </a:solidFill>
              </a:rPr>
              <a:t>Then once we do implement the method, we'll know if it works.</a:t>
            </a:r>
          </a:p>
        </p:txBody>
      </p:sp>
    </p:spTree>
    <p:extLst>
      <p:ext uri="{BB962C8B-B14F-4D97-AF65-F5344CB8AC3E}">
        <p14:creationId xmlns:p14="http://schemas.microsoft.com/office/powerpoint/2010/main" val="4102140816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4A6B2-AF82-41CF-9F83-B332A91F7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5DDE9-5AEB-49C6-8BF6-9401D2572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262626"/>
                </a:solidFill>
              </a:rPr>
              <a:t>Tests should be self-contained</a:t>
            </a:r>
            <a:br>
              <a:rPr lang="en-US" altLang="en-US" dirty="0">
                <a:solidFill>
                  <a:srgbClr val="262626"/>
                </a:solidFill>
              </a:rPr>
            </a:br>
            <a:r>
              <a:rPr lang="en-US" altLang="en-US" dirty="0">
                <a:solidFill>
                  <a:srgbClr val="262626"/>
                </a:solidFill>
              </a:rPr>
              <a:t>and not care about each other.</a:t>
            </a:r>
          </a:p>
          <a:p>
            <a:pPr lvl="1"/>
            <a:endParaRPr lang="en-US" altLang="en-US" dirty="0">
              <a:solidFill>
                <a:srgbClr val="404040"/>
              </a:solidFill>
            </a:endParaRPr>
          </a:p>
          <a:p>
            <a:pPr lvl="1"/>
            <a:endParaRPr lang="en-US" altLang="en-US" dirty="0">
              <a:solidFill>
                <a:srgbClr val="404040"/>
              </a:solidFill>
            </a:endParaRPr>
          </a:p>
          <a:p>
            <a:r>
              <a:rPr lang="en-US" altLang="en-US" dirty="0">
                <a:solidFill>
                  <a:srgbClr val="262626"/>
                </a:solidFill>
              </a:rPr>
              <a:t>"</a:t>
            </a:r>
            <a:r>
              <a:rPr lang="en-US" altLang="en-US" b="1" dirty="0">
                <a:solidFill>
                  <a:srgbClr val="262626"/>
                </a:solidFill>
              </a:rPr>
              <a:t>Smells</a:t>
            </a:r>
            <a:r>
              <a:rPr lang="en-US" altLang="en-US" dirty="0">
                <a:solidFill>
                  <a:srgbClr val="262626"/>
                </a:solidFill>
              </a:rPr>
              <a:t>" (bad things to avoid) in tests:</a:t>
            </a:r>
            <a:endParaRPr lang="en-US" altLang="en-US" sz="800" dirty="0">
              <a:solidFill>
                <a:srgbClr val="262626"/>
              </a:solidFill>
            </a:endParaRPr>
          </a:p>
          <a:p>
            <a:pPr lvl="1">
              <a:spcBef>
                <a:spcPct val="80000"/>
              </a:spcBef>
            </a:pPr>
            <a:r>
              <a:rPr lang="en-US" altLang="en-US" i="1" dirty="0">
                <a:solidFill>
                  <a:srgbClr val="404040"/>
                </a:solidFill>
              </a:rPr>
              <a:t>Constrained test order</a:t>
            </a:r>
            <a:r>
              <a:rPr lang="en-US" altLang="en-US" dirty="0">
                <a:solidFill>
                  <a:srgbClr val="404040"/>
                </a:solidFill>
              </a:rPr>
              <a:t>	: Test A must run before Test B.</a:t>
            </a:r>
            <a:br>
              <a:rPr lang="en-US" altLang="en-US" dirty="0">
                <a:solidFill>
                  <a:srgbClr val="404040"/>
                </a:solidFill>
              </a:rPr>
            </a:br>
            <a:r>
              <a:rPr lang="en-US" altLang="en-US" dirty="0">
                <a:solidFill>
                  <a:srgbClr val="404040"/>
                </a:solidFill>
              </a:rPr>
              <a:t>	  </a:t>
            </a:r>
            <a:r>
              <a:rPr lang="en-US" altLang="en-US" sz="1800" dirty="0">
                <a:solidFill>
                  <a:srgbClr val="404040"/>
                </a:solidFill>
              </a:rPr>
              <a:t>(usually a misguided attempt to test order/flow)</a:t>
            </a:r>
          </a:p>
          <a:p>
            <a:pPr lvl="1">
              <a:spcBef>
                <a:spcPct val="80000"/>
              </a:spcBef>
            </a:pPr>
            <a:r>
              <a:rPr lang="en-US" altLang="en-US" i="1" dirty="0">
                <a:solidFill>
                  <a:srgbClr val="404040"/>
                </a:solidFill>
              </a:rPr>
              <a:t>Tests call each other	</a:t>
            </a:r>
            <a:r>
              <a:rPr lang="en-US" altLang="en-US" dirty="0">
                <a:solidFill>
                  <a:srgbClr val="404040"/>
                </a:solidFill>
              </a:rPr>
              <a:t>: Test A calls Test B's method</a:t>
            </a:r>
            <a:br>
              <a:rPr lang="en-US" altLang="en-US" dirty="0">
                <a:solidFill>
                  <a:srgbClr val="404040"/>
                </a:solidFill>
              </a:rPr>
            </a:br>
            <a:r>
              <a:rPr lang="en-US" altLang="en-US" dirty="0">
                <a:solidFill>
                  <a:srgbClr val="404040"/>
                </a:solidFill>
              </a:rPr>
              <a:t>	  </a:t>
            </a:r>
            <a:r>
              <a:rPr lang="en-US" altLang="en-US" sz="1800" dirty="0">
                <a:solidFill>
                  <a:srgbClr val="404040"/>
                </a:solidFill>
              </a:rPr>
              <a:t>(calling a shared helper is OK, though)</a:t>
            </a:r>
          </a:p>
          <a:p>
            <a:pPr lvl="1">
              <a:spcBef>
                <a:spcPct val="80000"/>
              </a:spcBef>
            </a:pPr>
            <a:r>
              <a:rPr lang="en-US" altLang="en-US" i="1" dirty="0">
                <a:solidFill>
                  <a:srgbClr val="404040"/>
                </a:solidFill>
              </a:rPr>
              <a:t>Mutable shared state</a:t>
            </a:r>
            <a:r>
              <a:rPr lang="en-US" altLang="en-US" dirty="0">
                <a:solidFill>
                  <a:srgbClr val="404040"/>
                </a:solidFill>
              </a:rPr>
              <a:t>	: Tests A/B both use a shared object.</a:t>
            </a:r>
            <a:br>
              <a:rPr lang="en-US" altLang="en-US" dirty="0">
                <a:solidFill>
                  <a:srgbClr val="404040"/>
                </a:solidFill>
              </a:rPr>
            </a:br>
            <a:r>
              <a:rPr lang="en-US" altLang="en-US" dirty="0">
                <a:solidFill>
                  <a:srgbClr val="404040"/>
                </a:solidFill>
              </a:rPr>
              <a:t>  </a:t>
            </a:r>
            <a:r>
              <a:rPr lang="en-US" altLang="en-US" sz="1800" dirty="0">
                <a:solidFill>
                  <a:srgbClr val="404040"/>
                </a:solidFill>
              </a:rPr>
              <a:t>(If A breaks it, what happens to B?)</a:t>
            </a:r>
            <a:endParaRPr lang="en-US" altLang="en-US" dirty="0">
              <a:solidFill>
                <a:srgbClr val="40404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825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>
            <a:extLst>
              <a:ext uri="{FF2B5EF4-FFF2-40B4-BE49-F238E27FC236}">
                <a16:creationId xmlns:a16="http://schemas.microsoft.com/office/drawing/2014/main" id="{31BDF61D-F870-415B-A09C-5EFFB63B57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Regression testing</a:t>
            </a:r>
          </a:p>
        </p:txBody>
      </p:sp>
      <p:sp>
        <p:nvSpPr>
          <p:cNvPr id="490499" name="Rectangle 3">
            <a:extLst>
              <a:ext uri="{FF2B5EF4-FFF2-40B4-BE49-F238E27FC236}">
                <a16:creationId xmlns:a16="http://schemas.microsoft.com/office/drawing/2014/main" id="{618E8D8B-01EC-4E9C-9F69-42C3758E1C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0" y="1295400"/>
            <a:ext cx="9144000" cy="5562600"/>
          </a:xfrm>
        </p:spPr>
        <p:txBody>
          <a:bodyPr/>
          <a:lstStyle/>
          <a:p>
            <a:r>
              <a:rPr lang="en-US" altLang="en-US" b="1">
                <a:solidFill>
                  <a:srgbClr val="262626"/>
                </a:solidFill>
              </a:rPr>
              <a:t>regression</a:t>
            </a:r>
            <a:r>
              <a:rPr lang="en-US" altLang="en-US">
                <a:solidFill>
                  <a:srgbClr val="262626"/>
                </a:solidFill>
              </a:rPr>
              <a:t>: When a feature that used to work, no longer works.</a:t>
            </a:r>
          </a:p>
          <a:p>
            <a:pPr lvl="1"/>
            <a:r>
              <a:rPr lang="en-US" altLang="en-US">
                <a:solidFill>
                  <a:srgbClr val="404040"/>
                </a:solidFill>
              </a:rPr>
              <a:t>Likely to happen when code changes and grows over time.</a:t>
            </a:r>
          </a:p>
          <a:p>
            <a:pPr lvl="1"/>
            <a:r>
              <a:rPr lang="en-US" altLang="en-US">
                <a:solidFill>
                  <a:srgbClr val="404040"/>
                </a:solidFill>
              </a:rPr>
              <a:t>A new feature/fix can cause a new bug or reintroduce an old bug.</a:t>
            </a:r>
          </a:p>
          <a:p>
            <a:pPr lvl="1"/>
            <a:endParaRPr lang="en-US" altLang="en-US">
              <a:solidFill>
                <a:srgbClr val="404040"/>
              </a:solidFill>
            </a:endParaRPr>
          </a:p>
          <a:p>
            <a:r>
              <a:rPr lang="en-US" altLang="en-US" b="1">
                <a:solidFill>
                  <a:srgbClr val="262626"/>
                </a:solidFill>
              </a:rPr>
              <a:t>regression testing</a:t>
            </a:r>
            <a:r>
              <a:rPr lang="en-US" altLang="en-US">
                <a:solidFill>
                  <a:srgbClr val="262626"/>
                </a:solidFill>
              </a:rPr>
              <a:t>: Re-executing prior unit tests after a change.</a:t>
            </a:r>
            <a:endParaRPr lang="en-US" altLang="en-US" sz="800">
              <a:solidFill>
                <a:srgbClr val="262626"/>
              </a:solidFill>
            </a:endParaRPr>
          </a:p>
          <a:p>
            <a:pPr lvl="1"/>
            <a:r>
              <a:rPr lang="en-US" altLang="en-US">
                <a:solidFill>
                  <a:srgbClr val="404040"/>
                </a:solidFill>
              </a:rPr>
              <a:t>Often done by scripts during automated testing.</a:t>
            </a:r>
          </a:p>
          <a:p>
            <a:pPr lvl="1"/>
            <a:r>
              <a:rPr lang="en-US" altLang="en-US">
                <a:solidFill>
                  <a:srgbClr val="404040"/>
                </a:solidFill>
              </a:rPr>
              <a:t>Used to ensure that old fixed bugs are still fixed.</a:t>
            </a:r>
          </a:p>
          <a:p>
            <a:pPr lvl="1"/>
            <a:r>
              <a:rPr lang="en-US" altLang="en-US">
                <a:solidFill>
                  <a:srgbClr val="404040"/>
                </a:solidFill>
              </a:rPr>
              <a:t>Gives your app a minimum level of working functionality.</a:t>
            </a:r>
          </a:p>
          <a:p>
            <a:pPr lvl="1"/>
            <a:endParaRPr lang="en-US" altLang="en-US">
              <a:solidFill>
                <a:srgbClr val="404040"/>
              </a:solidFill>
            </a:endParaRPr>
          </a:p>
          <a:p>
            <a:r>
              <a:rPr lang="en-US" altLang="en-US">
                <a:solidFill>
                  <a:srgbClr val="262626"/>
                </a:solidFill>
              </a:rPr>
              <a:t>Many products have a set of mandatory check-in tests that must pass before code can be added to a source code repository.</a:t>
            </a:r>
          </a:p>
        </p:txBody>
      </p:sp>
    </p:spTree>
    <p:extLst>
      <p:ext uri="{BB962C8B-B14F-4D97-AF65-F5344CB8AC3E}">
        <p14:creationId xmlns:p14="http://schemas.microsoft.com/office/powerpoint/2010/main" val="395113171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>
            <a:extLst>
              <a:ext uri="{FF2B5EF4-FFF2-40B4-BE49-F238E27FC236}">
                <a16:creationId xmlns:a16="http://schemas.microsoft.com/office/drawing/2014/main" id="{123C76F1-CC73-4C01-A4EB-D4A8B51601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Trustworthy tests</a:t>
            </a:r>
          </a:p>
        </p:txBody>
      </p:sp>
      <p:sp>
        <p:nvSpPr>
          <p:cNvPr id="525315" name="Rectangle 3">
            <a:extLst>
              <a:ext uri="{FF2B5EF4-FFF2-40B4-BE49-F238E27FC236}">
                <a16:creationId xmlns:a16="http://schemas.microsoft.com/office/drawing/2014/main" id="{461E4144-6F47-4B39-B0F1-F0D00BE85C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0" y="1295400"/>
            <a:ext cx="9144000" cy="5562600"/>
          </a:xfrm>
        </p:spPr>
        <p:txBody>
          <a:bodyPr/>
          <a:lstStyle/>
          <a:p>
            <a:r>
              <a:rPr lang="en-US" altLang="en-US">
                <a:solidFill>
                  <a:srgbClr val="262626"/>
                </a:solidFill>
              </a:rPr>
              <a:t>Test one thing at a time per test method.</a:t>
            </a:r>
          </a:p>
          <a:p>
            <a:pPr lvl="1"/>
            <a:r>
              <a:rPr lang="en-US" altLang="en-US">
                <a:solidFill>
                  <a:srgbClr val="404040"/>
                </a:solidFill>
              </a:rPr>
              <a:t>10 small tests are much better than 1 test 10x as large.</a:t>
            </a:r>
          </a:p>
          <a:p>
            <a:pPr lvl="1"/>
            <a:endParaRPr lang="en-US" altLang="en-US">
              <a:solidFill>
                <a:srgbClr val="404040"/>
              </a:solidFill>
            </a:endParaRPr>
          </a:p>
          <a:p>
            <a:r>
              <a:rPr lang="en-US" altLang="en-US">
                <a:solidFill>
                  <a:srgbClr val="262626"/>
                </a:solidFill>
              </a:rPr>
              <a:t>Each test method should have few (likely 1) assert statements.</a:t>
            </a:r>
          </a:p>
          <a:p>
            <a:pPr lvl="1"/>
            <a:r>
              <a:rPr lang="en-US" altLang="en-US">
                <a:solidFill>
                  <a:srgbClr val="404040"/>
                </a:solidFill>
              </a:rPr>
              <a:t>If you assert many things, the first that fails stops the test.</a:t>
            </a:r>
          </a:p>
          <a:p>
            <a:pPr lvl="1"/>
            <a:r>
              <a:rPr lang="en-US" altLang="en-US">
                <a:solidFill>
                  <a:srgbClr val="404040"/>
                </a:solidFill>
              </a:rPr>
              <a:t>You won't know whether a later assertion would have failed.</a:t>
            </a:r>
          </a:p>
          <a:p>
            <a:pPr lvl="1"/>
            <a:endParaRPr lang="en-US" altLang="en-US">
              <a:solidFill>
                <a:srgbClr val="404040"/>
              </a:solidFill>
            </a:endParaRPr>
          </a:p>
          <a:p>
            <a:r>
              <a:rPr lang="en-US" altLang="en-US">
                <a:solidFill>
                  <a:srgbClr val="262626"/>
                </a:solidFill>
              </a:rPr>
              <a:t>Tests should avoid logic.</a:t>
            </a:r>
          </a:p>
          <a:p>
            <a:pPr lvl="1"/>
            <a:r>
              <a:rPr lang="en-US" altLang="en-US">
                <a:solidFill>
                  <a:srgbClr val="404040"/>
                </a:solidFill>
              </a:rPr>
              <a:t>minimize </a:t>
            </a:r>
            <a:r>
              <a:rPr lang="en-US" altLang="en-US">
                <a:solidFill>
                  <a:srgbClr val="404040"/>
                </a:solidFill>
                <a:latin typeface="Courier New" panose="02070309020205020404" pitchFamily="49" charset="0"/>
              </a:rPr>
              <a:t>if/else</a:t>
            </a:r>
            <a:r>
              <a:rPr lang="en-US" altLang="en-US">
                <a:solidFill>
                  <a:srgbClr val="404040"/>
                </a:solidFill>
              </a:rPr>
              <a:t>, </a:t>
            </a:r>
            <a:r>
              <a:rPr lang="en-US" altLang="en-US">
                <a:solidFill>
                  <a:srgbClr val="404040"/>
                </a:solidFill>
                <a:latin typeface="Courier New" panose="02070309020205020404" pitchFamily="49" charset="0"/>
              </a:rPr>
              <a:t>loops</a:t>
            </a:r>
            <a:r>
              <a:rPr lang="en-US" altLang="en-US">
                <a:solidFill>
                  <a:srgbClr val="404040"/>
                </a:solidFill>
              </a:rPr>
              <a:t>, </a:t>
            </a:r>
            <a:r>
              <a:rPr lang="en-US" altLang="en-US">
                <a:solidFill>
                  <a:srgbClr val="404040"/>
                </a:solidFill>
                <a:latin typeface="Courier New" panose="02070309020205020404" pitchFamily="49" charset="0"/>
              </a:rPr>
              <a:t>switch</a:t>
            </a:r>
            <a:r>
              <a:rPr lang="en-US" altLang="en-US">
                <a:solidFill>
                  <a:srgbClr val="404040"/>
                </a:solidFill>
              </a:rPr>
              <a:t>, etc.</a:t>
            </a:r>
          </a:p>
          <a:p>
            <a:pPr lvl="1"/>
            <a:r>
              <a:rPr lang="en-US" altLang="en-US">
                <a:solidFill>
                  <a:srgbClr val="404040"/>
                </a:solidFill>
              </a:rPr>
              <a:t>avoid </a:t>
            </a:r>
            <a:r>
              <a:rPr lang="en-US" altLang="en-US">
                <a:solidFill>
                  <a:srgbClr val="404040"/>
                </a:solidFill>
                <a:latin typeface="Courier New" panose="02070309020205020404" pitchFamily="49" charset="0"/>
              </a:rPr>
              <a:t>try/catch</a:t>
            </a:r>
          </a:p>
          <a:p>
            <a:pPr lvl="2"/>
            <a:r>
              <a:rPr lang="en-US" altLang="en-US"/>
              <a:t>If it's supposed to throw, use </a:t>
            </a:r>
            <a:r>
              <a:rPr lang="en-US" altLang="en-US">
                <a:latin typeface="Courier New" panose="02070309020205020404" pitchFamily="49" charset="0"/>
              </a:rPr>
              <a:t>expected=</a:t>
            </a:r>
            <a:r>
              <a:rPr lang="en-US" altLang="en-US"/>
              <a:t> ... if not, let JUnit catch it.</a:t>
            </a:r>
          </a:p>
          <a:p>
            <a:pPr lvl="2"/>
            <a:endParaRPr lang="en-US" altLang="en-US"/>
          </a:p>
          <a:p>
            <a:r>
              <a:rPr lang="en-US" altLang="en-US">
                <a:solidFill>
                  <a:srgbClr val="262626"/>
                </a:solidFill>
              </a:rPr>
              <a:t>Torture tests are okay, but only </a:t>
            </a:r>
            <a:r>
              <a:rPr lang="en-US" altLang="en-US" i="1">
                <a:solidFill>
                  <a:srgbClr val="262626"/>
                </a:solidFill>
              </a:rPr>
              <a:t>in addition to</a:t>
            </a:r>
            <a:r>
              <a:rPr lang="en-US" altLang="en-US">
                <a:solidFill>
                  <a:srgbClr val="262626"/>
                </a:solidFill>
              </a:rPr>
              <a:t>  simple tests.</a:t>
            </a:r>
          </a:p>
        </p:txBody>
      </p:sp>
    </p:spTree>
    <p:extLst>
      <p:ext uri="{BB962C8B-B14F-4D97-AF65-F5344CB8AC3E}">
        <p14:creationId xmlns:p14="http://schemas.microsoft.com/office/powerpoint/2010/main" val="11848502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444FD-17A4-43C9-BEF0-C637657A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Bugs and Unite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01696-5347-466A-93BA-A5B11A54D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to do with </a:t>
            </a:r>
            <a:r>
              <a:rPr lang="en-US" dirty="0" err="1"/>
              <a:t>BUgs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1860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3C211-9144-44E1-BAA9-944801BD9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-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DBCE2-C614-46B0-8074-B150EE3DE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 control providers include hooks to continuous integration services</a:t>
            </a:r>
          </a:p>
          <a:p>
            <a:r>
              <a:rPr lang="en-US" dirty="0"/>
              <a:t>Automatically run all build/test operations on every commit</a:t>
            </a:r>
          </a:p>
          <a:p>
            <a:r>
              <a:rPr lang="en-US" dirty="0"/>
              <a:t>Track unit test results to a particular commit of files</a:t>
            </a:r>
          </a:p>
          <a:p>
            <a:pPr lvl="1"/>
            <a:r>
              <a:rPr lang="en-US" dirty="0"/>
              <a:t>Make sure that you didn’t break it</a:t>
            </a:r>
          </a:p>
          <a:p>
            <a:r>
              <a:rPr lang="en-US" dirty="0"/>
              <a:t>Require commit to pass all tests </a:t>
            </a:r>
            <a:r>
              <a:rPr lang="en-US" b="1" dirty="0"/>
              <a:t>before</a:t>
            </a:r>
            <a:r>
              <a:rPr lang="en-US" dirty="0"/>
              <a:t> it can be merged</a:t>
            </a:r>
          </a:p>
          <a:p>
            <a:pPr lvl="1"/>
            <a:r>
              <a:rPr lang="en-US" dirty="0"/>
              <a:t>Prevents one developer’s mistake from hurting everyone</a:t>
            </a:r>
          </a:p>
          <a:p>
            <a:pPr lvl="2"/>
            <a:r>
              <a:rPr lang="en-US" dirty="0"/>
              <a:t>Don’t be that guy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476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74" name="Rectangle 2">
            <a:extLst>
              <a:ext uri="{FF2B5EF4-FFF2-40B4-BE49-F238E27FC236}">
                <a16:creationId xmlns:a16="http://schemas.microsoft.com/office/drawing/2014/main" id="{45680FC5-A79B-4BCB-B31D-7F470CF862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Difficulties of testing</a:t>
            </a:r>
          </a:p>
        </p:txBody>
      </p:sp>
      <p:sp>
        <p:nvSpPr>
          <p:cNvPr id="489475" name="Rectangle 3">
            <a:extLst>
              <a:ext uri="{FF2B5EF4-FFF2-40B4-BE49-F238E27FC236}">
                <a16:creationId xmlns:a16="http://schemas.microsoft.com/office/drawing/2014/main" id="{94FAD769-C120-486B-BBDE-ACB6CCA228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0" y="1295400"/>
            <a:ext cx="9144000" cy="5562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en-US">
                <a:solidFill>
                  <a:srgbClr val="262626"/>
                </a:solidFill>
              </a:rPr>
              <a:t>Perception by some developers and managers:</a:t>
            </a:r>
          </a:p>
          <a:p>
            <a:pPr lvl="1">
              <a:lnSpc>
                <a:spcPct val="110000"/>
              </a:lnSpc>
            </a:pPr>
            <a:r>
              <a:rPr lang="en-US" altLang="en-US">
                <a:solidFill>
                  <a:srgbClr val="404040"/>
                </a:solidFill>
              </a:rPr>
              <a:t>Testing is seen as a novice's job.</a:t>
            </a:r>
          </a:p>
          <a:p>
            <a:pPr lvl="1">
              <a:lnSpc>
                <a:spcPct val="110000"/>
              </a:lnSpc>
            </a:pPr>
            <a:r>
              <a:rPr lang="en-US" altLang="en-US">
                <a:solidFill>
                  <a:srgbClr val="404040"/>
                </a:solidFill>
              </a:rPr>
              <a:t>Assigned to the least experienced team members.</a:t>
            </a:r>
          </a:p>
          <a:p>
            <a:pPr lvl="1">
              <a:lnSpc>
                <a:spcPct val="110000"/>
              </a:lnSpc>
            </a:pPr>
            <a:r>
              <a:rPr lang="en-US" altLang="en-US">
                <a:solidFill>
                  <a:srgbClr val="404040"/>
                </a:solidFill>
              </a:rPr>
              <a:t>Done as an afterthought (if at all).</a:t>
            </a:r>
          </a:p>
          <a:p>
            <a:pPr lvl="2">
              <a:lnSpc>
                <a:spcPct val="110000"/>
              </a:lnSpc>
            </a:pPr>
            <a:r>
              <a:rPr lang="en-US" altLang="en-US"/>
              <a:t>"My code is good; it won't have bugs.  I don't need to test it."</a:t>
            </a:r>
          </a:p>
          <a:p>
            <a:pPr lvl="2">
              <a:lnSpc>
                <a:spcPct val="110000"/>
              </a:lnSpc>
            </a:pPr>
            <a:r>
              <a:rPr lang="en-US" altLang="en-US"/>
              <a:t>"I'll just find the bugs by running the client program."</a:t>
            </a:r>
          </a:p>
          <a:p>
            <a:pPr lvl="1">
              <a:lnSpc>
                <a:spcPct val="110000"/>
              </a:lnSpc>
            </a:pPr>
            <a:endParaRPr lang="en-US" altLang="en-US">
              <a:solidFill>
                <a:srgbClr val="40404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en-US">
                <a:solidFill>
                  <a:srgbClr val="262626"/>
                </a:solidFill>
              </a:rPr>
              <a:t>Limitations of what testing can show you:</a:t>
            </a:r>
          </a:p>
          <a:p>
            <a:pPr lvl="1">
              <a:lnSpc>
                <a:spcPct val="110000"/>
              </a:lnSpc>
            </a:pPr>
            <a:r>
              <a:rPr lang="en-US" altLang="en-US">
                <a:solidFill>
                  <a:srgbClr val="404040"/>
                </a:solidFill>
              </a:rPr>
              <a:t>It is impossible to completely test a system.</a:t>
            </a:r>
          </a:p>
          <a:p>
            <a:pPr lvl="1">
              <a:lnSpc>
                <a:spcPct val="110000"/>
              </a:lnSpc>
            </a:pPr>
            <a:r>
              <a:rPr lang="en-US" altLang="en-US">
                <a:solidFill>
                  <a:srgbClr val="404040"/>
                </a:solidFill>
              </a:rPr>
              <a:t>Testing does not always directly reveal the actual bugs in the code.</a:t>
            </a:r>
          </a:p>
          <a:p>
            <a:pPr lvl="1">
              <a:lnSpc>
                <a:spcPct val="110000"/>
              </a:lnSpc>
            </a:pPr>
            <a:r>
              <a:rPr lang="en-US" altLang="en-US">
                <a:solidFill>
                  <a:srgbClr val="404040"/>
                </a:solidFill>
              </a:rPr>
              <a:t>Testing does not prove the absence of errors in software.</a:t>
            </a:r>
          </a:p>
        </p:txBody>
      </p:sp>
    </p:spTree>
    <p:extLst>
      <p:ext uri="{BB962C8B-B14F-4D97-AF65-F5344CB8AC3E}">
        <p14:creationId xmlns:p14="http://schemas.microsoft.com/office/powerpoint/2010/main" val="302634072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D03BF-37D3-41C4-8B5C-6B1CEBDEF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5215C-FE38-492A-9BEB-6C71E0477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http://www.labviewcraftsmen.com/blog/do-you-unit-test</a:t>
            </a:r>
            <a:endParaRPr lang="en-US" dirty="0"/>
          </a:p>
          <a:p>
            <a:r>
              <a:rPr lang="en-US" dirty="0">
                <a:hlinkClick r:id="rId4"/>
              </a:rPr>
              <a:t>https://courses.cs.washington.edu/courses/cse331/11sp/lectures/slides/09-junit.ppt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50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 </a:t>
            </a:r>
            <a:r>
              <a:rPr lang="en-US" baseline="0" dirty="0"/>
              <a:t>– Do I Need</a:t>
            </a:r>
            <a:r>
              <a:rPr lang="en-US" dirty="0"/>
              <a:t> It?</a:t>
            </a:r>
          </a:p>
        </p:txBody>
      </p:sp>
      <p:sp>
        <p:nvSpPr>
          <p:cNvPr id="4" name="Flowchart: Decision 3"/>
          <p:cNvSpPr/>
          <p:nvPr/>
        </p:nvSpPr>
        <p:spPr>
          <a:xfrm>
            <a:off x="597504" y="1690688"/>
            <a:ext cx="3070747" cy="2057400"/>
          </a:xfrm>
          <a:prstGeom prst="flowChartDecision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 I ever make a mistake?</a:t>
            </a:r>
          </a:p>
        </p:txBody>
      </p:sp>
      <p:sp>
        <p:nvSpPr>
          <p:cNvPr id="5" name="Flowchart: Decision 4"/>
          <p:cNvSpPr/>
          <p:nvPr/>
        </p:nvSpPr>
        <p:spPr>
          <a:xfrm>
            <a:off x="4407504" y="1690688"/>
            <a:ext cx="3070747" cy="2057400"/>
          </a:xfrm>
          <a:prstGeom prst="flowChartDecision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 my colleagues?</a:t>
            </a:r>
          </a:p>
        </p:txBody>
      </p:sp>
      <p:sp>
        <p:nvSpPr>
          <p:cNvPr id="6" name="Flowchart: Alternate Process 5"/>
          <p:cNvSpPr/>
          <p:nvPr/>
        </p:nvSpPr>
        <p:spPr>
          <a:xfrm>
            <a:off x="3264504" y="4586289"/>
            <a:ext cx="1600200" cy="1072135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YES</a:t>
            </a:r>
          </a:p>
        </p:txBody>
      </p:sp>
      <p:sp>
        <p:nvSpPr>
          <p:cNvPr id="7" name="Flowchart: Alternate Process 6"/>
          <p:cNvSpPr/>
          <p:nvPr/>
        </p:nvSpPr>
        <p:spPr>
          <a:xfrm>
            <a:off x="8262997" y="2224088"/>
            <a:ext cx="1478507" cy="990600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Really?</a:t>
            </a:r>
          </a:p>
        </p:txBody>
      </p: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>
            <a:off x="3668250" y="2719388"/>
            <a:ext cx="739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2"/>
            <a:endCxn id="6" idx="1"/>
          </p:cNvCxnSpPr>
          <p:nvPr/>
        </p:nvCxnSpPr>
        <p:spPr>
          <a:xfrm>
            <a:off x="2132877" y="3748089"/>
            <a:ext cx="1131627" cy="13742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  <a:endCxn id="6" idx="3"/>
          </p:cNvCxnSpPr>
          <p:nvPr/>
        </p:nvCxnSpPr>
        <p:spPr>
          <a:xfrm flipH="1">
            <a:off x="4864704" y="3748089"/>
            <a:ext cx="1078173" cy="13742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3"/>
            <a:endCxn id="7" idx="1"/>
          </p:cNvCxnSpPr>
          <p:nvPr/>
        </p:nvCxnSpPr>
        <p:spPr>
          <a:xfrm>
            <a:off x="7478250" y="2719388"/>
            <a:ext cx="7847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797904" y="237648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07904" y="238815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26706" y="4129088"/>
            <a:ext cx="56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78706" y="4129088"/>
            <a:ext cx="56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699615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A5D7E-CCB6-4736-AA2E-BBA45859A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to Do Unit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9489F-43A6-47B0-866E-D49840993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Bugs Early</a:t>
            </a:r>
          </a:p>
          <a:p>
            <a:r>
              <a:rPr lang="en-US" dirty="0"/>
              <a:t>Regression testing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817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A8B16-BA7D-47BB-8C65-B35456E1F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Driven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EF14A-097C-4732-9BA9-A6FA885EF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it</a:t>
            </a:r>
          </a:p>
          <a:p>
            <a:r>
              <a:rPr lang="en-US" dirty="0"/>
              <a:t>When to use it?</a:t>
            </a:r>
          </a:p>
          <a:p>
            <a:r>
              <a:rPr lang="en-US" dirty="0"/>
              <a:t>Disadvantage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898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1B657-F8ED-4513-A647-E61CE03A6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we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0167B-A945-4A48-B84E-7A59113E6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Everything????</a:t>
            </a:r>
          </a:p>
          <a:p>
            <a:r>
              <a:rPr lang="en-US" dirty="0"/>
              <a:t>Nothing</a:t>
            </a:r>
          </a:p>
          <a:p>
            <a:r>
              <a:rPr lang="en-US" dirty="0"/>
              <a:t>Public APIs</a:t>
            </a:r>
          </a:p>
          <a:p>
            <a:r>
              <a:rPr lang="en-US" dirty="0"/>
              <a:t>How small is a </a:t>
            </a:r>
            <a:r>
              <a:rPr lang="en-US" dirty="0" err="1"/>
              <a:t>UNit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004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BEEDC-0017-43DB-AA96-E3CA16B16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need to test?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4AFA4-8137-4A87-AA80-7FCD73C8F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Requirements </a:t>
            </a:r>
          </a:p>
          <a:p>
            <a:r>
              <a:rPr lang="en-US" dirty="0"/>
              <a:t>Time</a:t>
            </a:r>
          </a:p>
          <a:p>
            <a:r>
              <a:rPr lang="en-US" dirty="0"/>
              <a:t>Automation</a:t>
            </a:r>
          </a:p>
        </p:txBody>
      </p:sp>
    </p:spTree>
    <p:extLst>
      <p:ext uri="{BB962C8B-B14F-4D97-AF65-F5344CB8AC3E}">
        <p14:creationId xmlns:p14="http://schemas.microsoft.com/office/powerpoint/2010/main" val="185945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8F47E-0DAE-499C-87C6-D35FF7AEF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of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C4DA-DF93-442F-A1D8-6AA63A0C7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Unit testing: the execution of a complete class, routine, or small program or team of programmers </a:t>
            </a:r>
          </a:p>
          <a:p>
            <a:r>
              <a:rPr lang="en-US" dirty="0"/>
              <a:t>Component testing: the execution of a class, package, small program, or other program element </a:t>
            </a:r>
          </a:p>
          <a:p>
            <a:r>
              <a:rPr lang="en-US" dirty="0"/>
              <a:t>Integration testing: the combined execution of two or more classes, packages, components, or subsystems </a:t>
            </a:r>
          </a:p>
          <a:p>
            <a:r>
              <a:rPr lang="en-US" dirty="0"/>
              <a:t>System testing: the execution of the software in its ﬁnal conﬁguration, including integration with other software and hardware systems Regression testing: the repetition of previously executed test cases for the purpose of ﬁnding defects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409483"/>
      </p:ext>
    </p:extLst>
  </p:cSld>
  <p:clrMapOvr>
    <a:masterClrMapping/>
  </p:clrMapOvr>
</p:sld>
</file>

<file path=ppt/theme/theme1.xml><?xml version="1.0" encoding="utf-8"?>
<a:theme xmlns:a="http://schemas.openxmlformats.org/drawingml/2006/main" name="2017 Corporate Template">
  <a:themeElements>
    <a:clrScheme name="Corporate Colors Template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bg2">
              <a:lumMod val="25000"/>
            </a:schemeClr>
          </a:solidFill>
        </a:ln>
        <a:effectLst/>
      </a:spPr>
      <a:bodyPr rot="0" spcFirstLastPara="0" vertOverflow="overflow" horzOverflow="overflow" vert="horz" wrap="square" lIns="0" tIns="45720" rIns="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dirty="0" err="1" smtClean="0">
            <a:solidFill>
              <a:schemeClr val="bg2">
                <a:lumMod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17 Corporate Template" id="{28331664-C023-C541-A80B-B2FC1F598E91}" vid="{36D5F756-5BA9-EB4E-AAF4-1242F18687D1}"/>
    </a:ext>
  </a:extLst>
</a:theme>
</file>

<file path=ppt/theme/theme2.xml><?xml version="1.0" encoding="utf-8"?>
<a:theme xmlns:a="http://schemas.openxmlformats.org/drawingml/2006/main" name="Confidential_Corporate Template_2017">
  <a:themeElements>
    <a:clrScheme name="Corporate Colors Template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bg2">
              <a:lumMod val="25000"/>
            </a:schemeClr>
          </a:solidFill>
        </a:ln>
        <a:effectLst/>
      </a:spPr>
      <a:bodyPr lIns="0" rIns="0" rtlCol="0" anchor="ctr"/>
      <a:lstStyle>
        <a:defPPr algn="ctr">
          <a:defRPr sz="1600" dirty="0" err="1" smtClean="0">
            <a:solidFill>
              <a:schemeClr val="bg2">
                <a:lumMod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31D8D8F6-EB1F-ED40-9C3A-A6475362DB47}" vid="{88E14A6D-0EF7-604C-9F69-C747A874853F}"/>
    </a:ext>
  </a:extLst>
</a:theme>
</file>

<file path=ppt/theme/theme3.xml><?xml version="1.0" encoding="utf-8"?>
<a:theme xmlns:a="http://schemas.openxmlformats.org/drawingml/2006/main" name="Customer Confidential_Corporate Template_2017">
  <a:themeElements>
    <a:clrScheme name="Corporate Colors Template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bg2">
              <a:lumMod val="25000"/>
            </a:schemeClr>
          </a:solidFill>
        </a:ln>
        <a:effectLst/>
      </a:spPr>
      <a:bodyPr lIns="0" rIns="0" rtlCol="0" anchor="ctr"/>
      <a:lstStyle>
        <a:defPPr algn="ctr">
          <a:defRPr sz="1600" dirty="0" err="1" smtClean="0">
            <a:solidFill>
              <a:schemeClr val="bg2">
                <a:lumMod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31D8D8F6-EB1F-ED40-9C3A-A6475362DB47}" vid="{651CEC8E-94E1-514B-B60B-6F5AA6D82545}"/>
    </a:ext>
  </a:extLst>
</a:theme>
</file>

<file path=ppt/theme/theme4.xml><?xml version="1.0" encoding="utf-8"?>
<a:theme xmlns:a="http://schemas.openxmlformats.org/drawingml/2006/main" name="Corporate Template_2016">
  <a:themeElements>
    <a:clrScheme name="Corporate Colors Template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bg2">
              <a:lumMod val="25000"/>
            </a:schemeClr>
          </a:solidFill>
        </a:ln>
        <a:effectLst/>
      </a:spPr>
      <a:bodyPr lIns="0" rIns="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8B905AF-6FFF-E043-891D-F92BF94DDD92}" vid="{E7BDBA98-48A4-F74C-B48B-063E9F08EA57}"/>
    </a:ext>
  </a:extLst>
</a:theme>
</file>

<file path=ppt/theme/theme5.xml><?xml version="1.0" encoding="utf-8"?>
<a:theme xmlns:a="http://schemas.openxmlformats.org/drawingml/2006/main" name="Corporate Template_2016 Confidential">
  <a:themeElements>
    <a:clrScheme name="Custom 1">
      <a:dk1>
        <a:srgbClr val="000000"/>
      </a:dk1>
      <a:lt1>
        <a:srgbClr val="FFFFFF"/>
      </a:lt1>
      <a:dk2>
        <a:srgbClr val="0070C0"/>
      </a:dk2>
      <a:lt2>
        <a:srgbClr val="F5F5F5"/>
      </a:lt2>
      <a:accent1>
        <a:srgbClr val="0070C0"/>
      </a:accent1>
      <a:accent2>
        <a:srgbClr val="C00000"/>
      </a:accent2>
      <a:accent3>
        <a:srgbClr val="009800"/>
      </a:accent3>
      <a:accent4>
        <a:srgbClr val="FEC313"/>
      </a:accent4>
      <a:accent5>
        <a:srgbClr val="F15A22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rgbClr val="0A60A3"/>
          </a:solidFill>
        </a:ln>
        <a:effectLst/>
      </a:spPr>
      <a:bodyPr lIns="0" rIns="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8B905AF-6FFF-E043-891D-F92BF94DDD92}" vid="{43DD11F3-3289-2745-8FC9-D21CE4879271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 DCAF Training Overview</Template>
  <TotalTime>6408</TotalTime>
  <Words>1072</Words>
  <Application>Microsoft Office PowerPoint</Application>
  <PresentationFormat>Widescreen</PresentationFormat>
  <Paragraphs>149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Arial</vt:lpstr>
      <vt:lpstr>Calibri</vt:lpstr>
      <vt:lpstr>Courier New</vt:lpstr>
      <vt:lpstr>Helvetica Neue Light</vt:lpstr>
      <vt:lpstr>Univers LT Std 45 Light</vt:lpstr>
      <vt:lpstr>Wingdings</vt:lpstr>
      <vt:lpstr>2017 Corporate Template</vt:lpstr>
      <vt:lpstr>Confidential_Corporate Template_2017</vt:lpstr>
      <vt:lpstr>Customer Confidential_Corporate Template_2017</vt:lpstr>
      <vt:lpstr>Corporate Template_2016</vt:lpstr>
      <vt:lpstr>Corporate Template_2016 Confidential</vt:lpstr>
      <vt:lpstr>Unit Test And DCAF</vt:lpstr>
      <vt:lpstr>Agenda</vt:lpstr>
      <vt:lpstr>Difficulties of testing</vt:lpstr>
      <vt:lpstr>Unit Test – Do I Need It?</vt:lpstr>
      <vt:lpstr>Why to Do Unit Test</vt:lpstr>
      <vt:lpstr>Test Driven Design</vt:lpstr>
      <vt:lpstr>What should we test</vt:lpstr>
      <vt:lpstr>What do we need to test?</vt:lpstr>
      <vt:lpstr>Levels of Testing</vt:lpstr>
      <vt:lpstr>What should we test</vt:lpstr>
      <vt:lpstr>LabVIEW Unit Test</vt:lpstr>
      <vt:lpstr>Code Coverage </vt:lpstr>
      <vt:lpstr>Unit Test In DCAF</vt:lpstr>
      <vt:lpstr>Serialization Test</vt:lpstr>
      <vt:lpstr>PowerPoint Presentation</vt:lpstr>
      <vt:lpstr>Create  Test Configuration</vt:lpstr>
      <vt:lpstr>Runtime Test</vt:lpstr>
      <vt:lpstr>System Link Runtime Test</vt:lpstr>
      <vt:lpstr>Read Test from the Runtime test.</vt:lpstr>
      <vt:lpstr>PowerPoint Presentation</vt:lpstr>
      <vt:lpstr>User Process Test</vt:lpstr>
      <vt:lpstr>Other Unit Test Frameworks.</vt:lpstr>
      <vt:lpstr>Tips for testing</vt:lpstr>
      <vt:lpstr>Test-driven development</vt:lpstr>
      <vt:lpstr>PowerPoint Presentation</vt:lpstr>
      <vt:lpstr>Regression testing</vt:lpstr>
      <vt:lpstr>Trustworthy tests</vt:lpstr>
      <vt:lpstr>Bugs and Unite Test</vt:lpstr>
      <vt:lpstr>Automation - Test</vt:lpstr>
      <vt:lpstr>More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Test And DCAF</dc:title>
  <dc:creator>Benjamin Celis</dc:creator>
  <cp:lastModifiedBy>Benjamin Celis</cp:lastModifiedBy>
  <cp:revision>22</cp:revision>
  <dcterms:created xsi:type="dcterms:W3CDTF">2018-06-06T23:15:24Z</dcterms:created>
  <dcterms:modified xsi:type="dcterms:W3CDTF">2018-06-27T22:41:54Z</dcterms:modified>
</cp:coreProperties>
</file>